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9" r:id="rId1"/>
  </p:sldMasterIdLst>
  <p:notesMasterIdLst>
    <p:notesMasterId r:id="rId12"/>
  </p:notesMasterIdLst>
  <p:sldIdLst>
    <p:sldId id="290" r:id="rId2"/>
    <p:sldId id="257" r:id="rId3"/>
    <p:sldId id="259" r:id="rId4"/>
    <p:sldId id="293" r:id="rId5"/>
    <p:sldId id="261" r:id="rId6"/>
    <p:sldId id="294" r:id="rId7"/>
    <p:sldId id="295" r:id="rId8"/>
    <p:sldId id="296" r:id="rId9"/>
    <p:sldId id="298" r:id="rId10"/>
    <p:sldId id="297" r:id="rId11"/>
  </p:sldIdLst>
  <p:sldSz cx="9144000" cy="6858000" type="screen4x3"/>
  <p:notesSz cx="9856788" cy="679767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1F29831-1988-42DC-BF6F-56795B723E4C}">
  <a:tblStyle styleId="{21F29831-1988-42DC-BF6F-56795B723E4C}" styleName="Table_0"/>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147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4271962" cy="339724"/>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5583237" y="0"/>
            <a:ext cx="4271962" cy="339724"/>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3228975" y="509587"/>
            <a:ext cx="3398836" cy="2549524"/>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985837" y="3228975"/>
            <a:ext cx="7885112" cy="3059111"/>
          </a:xfrm>
          <a:prstGeom prst="rect">
            <a:avLst/>
          </a:prstGeom>
          <a:noFill/>
          <a:ln>
            <a:noFill/>
          </a:ln>
        </p:spPr>
        <p:txBody>
          <a:bodyPr lIns="91425" tIns="91425" rIns="91425" bIns="91425" anchor="t" anchorCtr="0"/>
          <a:lstStyle>
            <a:lvl1pPr marL="0" marR="0" lvl="0" indent="0" algn="l" rtl="0">
              <a:spcBef>
                <a:spcPts val="0"/>
              </a:spcBef>
              <a:buNone/>
              <a:defRPr sz="1800" b="0" i="0" u="none" strike="noStrike" cap="none"/>
            </a:lvl1pPr>
            <a:lvl2pPr marL="457200" marR="0" lvl="1" indent="0" algn="l" rtl="0">
              <a:spcBef>
                <a:spcPts val="0"/>
              </a:spcBef>
              <a:buNone/>
              <a:defRPr sz="1800" b="0" i="0" u="none" strike="noStrike" cap="none"/>
            </a:lvl2pPr>
            <a:lvl3pPr marL="914400" marR="0" lvl="2" indent="0" algn="l" rtl="0">
              <a:spcBef>
                <a:spcPts val="0"/>
              </a:spcBef>
              <a:buNone/>
              <a:defRPr sz="1800" b="0" i="0" u="none" strike="noStrike" cap="none"/>
            </a:lvl3pPr>
            <a:lvl4pPr marL="1371600" marR="0" lvl="3" indent="0" algn="l" rtl="0">
              <a:spcBef>
                <a:spcPts val="0"/>
              </a:spcBef>
              <a:buNone/>
              <a:defRPr sz="1800" b="0" i="0" u="none" strike="noStrike" cap="none"/>
            </a:lvl4pPr>
            <a:lvl5pPr marL="1828800" marR="0" lvl="4" indent="0" algn="l" rtl="0">
              <a:spcBef>
                <a:spcPts val="0"/>
              </a:spcBef>
              <a:buNone/>
              <a:defRPr sz="1800" b="0" i="0" u="none" strike="noStrike" cap="none"/>
            </a:lvl5pPr>
            <a:lvl6pPr marL="2286000" marR="0" lvl="5" indent="0" algn="l" rtl="0">
              <a:spcBef>
                <a:spcPts val="0"/>
              </a:spcBef>
              <a:buNone/>
              <a:defRPr sz="1800" b="0" i="0" u="none" strike="noStrike" cap="none"/>
            </a:lvl6pPr>
            <a:lvl7pPr marL="2743200" marR="0" lvl="6" indent="0" algn="l" rtl="0">
              <a:spcBef>
                <a:spcPts val="0"/>
              </a:spcBef>
              <a:buNone/>
              <a:defRPr sz="1800" b="0" i="0" u="none" strike="noStrike" cap="none"/>
            </a:lvl7pPr>
            <a:lvl8pPr marL="3200400" marR="0" lvl="7" indent="0" algn="l" rtl="0">
              <a:spcBef>
                <a:spcPts val="0"/>
              </a:spcBef>
              <a:buNone/>
              <a:defRPr sz="1800" b="0" i="0" u="none" strike="noStrike" cap="none"/>
            </a:lvl8pPr>
            <a:lvl9pPr marL="3657600" marR="0" lvl="8" indent="0" algn="l" rtl="0">
              <a:spcBef>
                <a:spcPts val="0"/>
              </a:spcBef>
              <a:buNone/>
              <a:defRPr sz="1800" b="0" i="0" u="none" strike="noStrike" cap="none"/>
            </a:lvl9pPr>
          </a:lstStyle>
          <a:p>
            <a:endParaRPr/>
          </a:p>
        </p:txBody>
      </p:sp>
      <p:sp>
        <p:nvSpPr>
          <p:cNvPr id="7" name="Shape 7"/>
          <p:cNvSpPr txBox="1">
            <a:spLocks noGrp="1"/>
          </p:cNvSpPr>
          <p:nvPr>
            <p:ph type="ftr" idx="11"/>
          </p:nvPr>
        </p:nvSpPr>
        <p:spPr>
          <a:xfrm>
            <a:off x="0" y="6456362"/>
            <a:ext cx="4271962" cy="339724"/>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‹nº›</a:t>
            </a:fld>
            <a:endParaRPr lang="en-US" sz="1200" b="0" i="0" u="none" strike="noStrike" cap="none">
              <a:solidFill>
                <a:srgbClr val="00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55" name="Shape 155"/>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000000"/>
              </a:buClr>
              <a:buSzPct val="25000"/>
              <a:buFont typeface="Calibri"/>
              <a:buNone/>
            </a:pPr>
            <a:endParaRPr lang="en-US" sz="1800" b="0" i="0" u="none" strike="noStrike" cap="none" dirty="0">
              <a:solidFill>
                <a:srgbClr val="000000"/>
              </a:solidFill>
              <a:latin typeface="Calibri"/>
              <a:ea typeface="Calibri"/>
              <a:cs typeface="Calibri"/>
              <a:sym typeface="Calibri"/>
            </a:endParaRPr>
          </a:p>
        </p:txBody>
      </p:sp>
      <p:sp>
        <p:nvSpPr>
          <p:cNvPr id="156" name="Shape 156"/>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lang="en-US"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5" name="Shape 165"/>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Times New Roman"/>
              <a:ea typeface="Times New Roman"/>
              <a:cs typeface="Times New Roman"/>
              <a:sym typeface="Times New Roman"/>
            </a:endParaRPr>
          </a:p>
        </p:txBody>
      </p:sp>
      <p:sp>
        <p:nvSpPr>
          <p:cNvPr id="166" name="Shape 166"/>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10</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606483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5" name="Shape 165"/>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Times New Roman"/>
              <a:ea typeface="Times New Roman"/>
              <a:cs typeface="Times New Roman"/>
              <a:sym typeface="Times New Roman"/>
            </a:endParaRPr>
          </a:p>
        </p:txBody>
      </p:sp>
      <p:sp>
        <p:nvSpPr>
          <p:cNvPr id="166" name="Shape 166"/>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2</a:t>
            </a:fld>
            <a:endParaRPr lang="en-US" sz="1200" b="0" i="0" u="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3</a:t>
            </a:fld>
            <a:endParaRPr lang="en-US" sz="1200" b="0" i="0" u="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4</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814038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32" name="Shape 232"/>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Clr>
                <a:srgbClr val="000000"/>
              </a:buClr>
              <a:buSzPct val="25000"/>
              <a:buFont typeface="Calibri"/>
              <a:buNone/>
            </a:pPr>
            <a:endParaRPr lang="en-US" sz="1800" b="0" i="0" u="none" strike="noStrike" cap="none" dirty="0">
              <a:solidFill>
                <a:srgbClr val="000000"/>
              </a:solidFill>
              <a:latin typeface="Calibri"/>
              <a:ea typeface="Calibri"/>
              <a:cs typeface="Calibri"/>
              <a:sym typeface="Calibri"/>
            </a:endParaRPr>
          </a:p>
        </p:txBody>
      </p:sp>
      <p:sp>
        <p:nvSpPr>
          <p:cNvPr id="233" name="Shape 233"/>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5</a:t>
            </a:fld>
            <a:endParaRPr lang="en-US" sz="1200" b="0" i="0" u="non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6</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795478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7</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510213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8</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9837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9</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559603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de título">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3"/>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spcAft>
                <a:spcPts val="0"/>
              </a:spcAft>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Cabeçalho da Seção">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spcAft>
                <a:spcPts val="0"/>
              </a:spcAft>
              <a:buClr>
                <a:schemeClr val="dk1"/>
              </a:buClr>
              <a:buFont typeface="Calibri"/>
              <a:buNone/>
              <a:defRPr sz="4000" b="1"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Shape 80"/>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spcAft>
                <a:spcPts val="0"/>
              </a:spcAft>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spcAft>
                <a:spcPts val="0"/>
              </a:spcAft>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e conteúdo">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23" name="Shape 23"/>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5" name="Shape 2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itleAndTx">
  <p:cSld name="Título e texto verticais">
    <p:spTree>
      <p:nvGrpSpPr>
        <p:cNvPr id="1" name="Shape 31"/>
        <p:cNvGrpSpPr/>
        <p:nvPr/>
      </p:nvGrpSpPr>
      <p:grpSpPr>
        <a:xfrm>
          <a:off x="0" y="0"/>
          <a:ext cx="0" cy="0"/>
          <a:chOff x="0" y="0"/>
          <a:chExt cx="0" cy="0"/>
        </a:xfrm>
      </p:grpSpPr>
      <p:sp>
        <p:nvSpPr>
          <p:cNvPr id="32" name="Shape 32"/>
          <p:cNvSpPr txBox="1">
            <a:spLocks noGrp="1"/>
          </p:cNvSpPr>
          <p:nvPr>
            <p:ph type="title"/>
          </p:nvPr>
        </p:nvSpPr>
        <p:spPr>
          <a:xfrm rot="5400000">
            <a:off x="4732336" y="2171700"/>
            <a:ext cx="5851525" cy="20574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33" name="Shape 33"/>
          <p:cNvSpPr txBox="1">
            <a:spLocks noGrp="1"/>
          </p:cNvSpPr>
          <p:nvPr>
            <p:ph type="body" idx="1"/>
          </p:nvPr>
        </p:nvSpPr>
        <p:spPr>
          <a:xfrm rot="5400000">
            <a:off x="541336" y="190500"/>
            <a:ext cx="5851525" cy="6019798"/>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5" name="Shape 3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6" name="Shape 3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x">
  <p:cSld name="Título e texto vertical">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39" name="Shape 39"/>
          <p:cNvSpPr txBox="1">
            <a:spLocks noGrp="1"/>
          </p:cNvSpPr>
          <p:nvPr>
            <p:ph type="body" idx="1"/>
          </p:nvPr>
        </p:nvSpPr>
        <p:spPr>
          <a:xfrm rot="5400000">
            <a:off x="2309017" y="-251618"/>
            <a:ext cx="4525963" cy="8229600"/>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Imagem com Legenda">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792288" y="4800600"/>
            <a:ext cx="5486399" cy="566736"/>
          </a:xfrm>
          <a:prstGeom prst="rect">
            <a:avLst/>
          </a:prstGeom>
          <a:noFill/>
          <a:ln>
            <a:noFill/>
          </a:ln>
        </p:spPr>
        <p:txBody>
          <a:bodyPr lIns="91425" tIns="91425" rIns="91425" bIns="91425" anchor="b" anchorCtr="0"/>
          <a:lstStyle>
            <a:lvl1pPr marL="0" marR="0" lvl="0" indent="0" algn="l" rtl="0">
              <a:spcBef>
                <a:spcPts val="0"/>
              </a:spcBef>
              <a:spcAft>
                <a:spcPts val="0"/>
              </a:spcAft>
              <a:buClr>
                <a:schemeClr val="dk1"/>
              </a:buClr>
              <a:buFont typeface="Calibri"/>
              <a:buNone/>
              <a:defRPr sz="2000" b="1"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45" name="Shape 45"/>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spcAft>
                <a:spcPts val="0"/>
              </a:spcAft>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údo com Legenda">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3050"/>
            <a:ext cx="3008313" cy="1162048"/>
          </a:xfrm>
          <a:prstGeom prst="rect">
            <a:avLst/>
          </a:prstGeom>
          <a:noFill/>
          <a:ln>
            <a:noFill/>
          </a:ln>
        </p:spPr>
        <p:txBody>
          <a:bodyPr lIns="91425" tIns="91425" rIns="91425" bIns="91425" anchor="b" anchorCtr="0"/>
          <a:lstStyle>
            <a:lvl1pPr marL="0" marR="0" lvl="0" indent="0" algn="l" rtl="0">
              <a:spcBef>
                <a:spcPts val="0"/>
              </a:spcBef>
              <a:spcAft>
                <a:spcPts val="0"/>
              </a:spcAft>
              <a:buClr>
                <a:schemeClr val="dk1"/>
              </a:buClr>
              <a:buFont typeface="Calibri"/>
              <a:buNone/>
              <a:defRPr sz="2000" b="1"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Shape 52"/>
          <p:cNvSpPr txBox="1">
            <a:spLocks noGrp="1"/>
          </p:cNvSpPr>
          <p:nvPr>
            <p:ph type="body" idx="1"/>
          </p:nvPr>
        </p:nvSpPr>
        <p:spPr>
          <a:xfrm>
            <a:off x="3575050" y="273050"/>
            <a:ext cx="5111750" cy="5853111"/>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Somente título">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59" name="Shape 5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0" name="Shape 6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1" name="Shape 6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ação">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64" name="Shape 64"/>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marL="342900" marR="0" lvl="0" indent="-381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3175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body" idx="3"/>
          </p:nvPr>
        </p:nvSpPr>
        <p:spPr>
          <a:xfrm>
            <a:off x="4645025" y="1535112"/>
            <a:ext cx="4041773"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4"/>
          </p:nvPr>
        </p:nvSpPr>
        <p:spPr>
          <a:xfrm>
            <a:off x="4645025" y="2174875"/>
            <a:ext cx="4041773" cy="3951286"/>
          </a:xfrm>
          <a:prstGeom prst="rect">
            <a:avLst/>
          </a:prstGeom>
          <a:noFill/>
          <a:ln>
            <a:noFill/>
          </a:ln>
        </p:spPr>
        <p:txBody>
          <a:bodyPr lIns="91425" tIns="91425" rIns="91425" bIns="91425" anchor="t" anchorCtr="0"/>
          <a:lstStyle>
            <a:lvl1pPr marL="342900" marR="0" lvl="0" indent="-381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3175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Duas Partes de Conteúdo">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73" name="Shape 73"/>
          <p:cNvSpPr txBox="1">
            <a:spLocks noGrp="1"/>
          </p:cNvSpPr>
          <p:nvPr>
            <p:ph type="body" idx="1"/>
          </p:nvPr>
        </p:nvSpPr>
        <p:spPr>
          <a:xfrm>
            <a:off x="457200" y="1600200"/>
            <a:ext cx="4038598" cy="4525963"/>
          </a:xfrm>
          <a:prstGeom prst="rect">
            <a:avLst/>
          </a:prstGeom>
          <a:noFill/>
          <a:ln>
            <a:noFill/>
          </a:ln>
        </p:spPr>
        <p:txBody>
          <a:bodyPr lIns="91425" tIns="91425" rIns="91425" bIns="91425" anchor="t" anchorCtr="0"/>
          <a:lstStyle>
            <a:lvl1pPr marL="342900" marR="0" lvl="0" indent="1270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905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2"/>
          </p:nvPr>
        </p:nvSpPr>
        <p:spPr>
          <a:xfrm>
            <a:off x="4648200" y="1600200"/>
            <a:ext cx="4038598" cy="4525963"/>
          </a:xfrm>
          <a:prstGeom prst="rect">
            <a:avLst/>
          </a:prstGeom>
          <a:noFill/>
          <a:ln>
            <a:noFill/>
          </a:ln>
        </p:spPr>
        <p:txBody>
          <a:bodyPr lIns="91425" tIns="91425" rIns="91425" bIns="91425" anchor="t" anchorCtr="0"/>
          <a:lstStyle>
            <a:lvl1pPr marL="342900" marR="0" lvl="0" indent="1270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905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1" name="Shape 11"/>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ctrTitle"/>
          </p:nvPr>
        </p:nvSpPr>
        <p:spPr>
          <a:xfrm>
            <a:off x="2006082" y="0"/>
            <a:ext cx="7203232" cy="1726163"/>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2800" b="1" i="0" u="none" strike="noStrike" cap="none" dirty="0">
                <a:solidFill>
                  <a:srgbClr val="000000"/>
                </a:solidFill>
                <a:latin typeface="Calibri"/>
                <a:ea typeface="Calibri"/>
                <a:cs typeface="Calibri"/>
                <a:sym typeface="Calibri"/>
              </a:rPr>
              <a:t>SOUTHERN BRAZILIAN JOURNAL OF CHEMISTRY </a:t>
            </a:r>
            <a:br>
              <a:rPr lang="en-US" sz="2800" b="1" i="0" u="none" strike="noStrike" cap="none" dirty="0">
                <a:solidFill>
                  <a:srgbClr val="000000"/>
                </a:solidFill>
                <a:latin typeface="Calibri"/>
                <a:ea typeface="Calibri"/>
                <a:cs typeface="Calibri"/>
                <a:sym typeface="Calibri"/>
              </a:rPr>
            </a:br>
            <a:r>
              <a:rPr lang="en-US" sz="2800" b="1" i="0" u="none" strike="noStrike" cap="none" dirty="0">
                <a:solidFill>
                  <a:srgbClr val="000000"/>
                </a:solidFill>
                <a:latin typeface="Calibri"/>
                <a:ea typeface="Calibri"/>
                <a:cs typeface="Calibri"/>
                <a:sym typeface="Calibri"/>
              </a:rPr>
              <a:t>2021 VIRTUAL CONFERENCE</a:t>
            </a:r>
            <a:br>
              <a:rPr lang="en-US" sz="2800" b="1" i="0" u="none" strike="noStrike" cap="none" dirty="0">
                <a:solidFill>
                  <a:srgbClr val="000000"/>
                </a:solidFill>
                <a:latin typeface="Calibri"/>
                <a:ea typeface="Calibri"/>
                <a:cs typeface="Calibri"/>
                <a:sym typeface="Calibri"/>
              </a:rPr>
            </a:br>
            <a:r>
              <a:rPr lang="en-US" sz="1000" b="1" i="0" u="none" strike="noStrike" cap="none" dirty="0">
                <a:solidFill>
                  <a:srgbClr val="0070C0"/>
                </a:solidFill>
                <a:latin typeface="Calibri"/>
                <a:ea typeface="Calibri"/>
                <a:cs typeface="Calibri"/>
                <a:sym typeface="Calibri"/>
              </a:rPr>
              <a:t>(delete the blue, maintain this header)</a:t>
            </a:r>
            <a:endParaRPr lang="en-US" sz="1000" b="0" i="0" u="none" strike="noStrike" cap="none" dirty="0">
              <a:solidFill>
                <a:srgbClr val="0070C0"/>
              </a:solidFill>
              <a:latin typeface="Calibri"/>
              <a:ea typeface="Calibri"/>
              <a:cs typeface="Calibri"/>
              <a:sym typeface="Calibri"/>
            </a:endParaRPr>
          </a:p>
        </p:txBody>
      </p:sp>
      <p:sp>
        <p:nvSpPr>
          <p:cNvPr id="159" name="Shape 159"/>
          <p:cNvSpPr txBox="1">
            <a:spLocks noGrp="1"/>
          </p:cNvSpPr>
          <p:nvPr>
            <p:ph type="subTitle" idx="1"/>
          </p:nvPr>
        </p:nvSpPr>
        <p:spPr>
          <a:xfrm>
            <a:off x="1585134" y="6301304"/>
            <a:ext cx="6224586" cy="410546"/>
          </a:xfrm>
          <a:prstGeom prst="rect">
            <a:avLst/>
          </a:prstGeom>
          <a:noFill/>
          <a:ln>
            <a:noFill/>
          </a:ln>
        </p:spPr>
        <p:txBody>
          <a:bodyPr lIns="91425" tIns="45700" rIns="91425" bIns="45700" anchor="t" anchorCtr="0">
            <a:noAutofit/>
          </a:bodyPr>
          <a:lstStyle/>
          <a:p>
            <a:pPr marL="0" marR="0" lvl="0" indent="0" algn="ctr" rtl="0">
              <a:lnSpc>
                <a:spcPct val="100000"/>
              </a:lnSpc>
              <a:spcBef>
                <a:spcPts val="200"/>
              </a:spcBef>
              <a:spcAft>
                <a:spcPts val="0"/>
              </a:spcAft>
              <a:buClr>
                <a:srgbClr val="888888"/>
              </a:buClr>
              <a:buSzPct val="25000"/>
              <a:buFont typeface="Arial"/>
              <a:buNone/>
            </a:pPr>
            <a:r>
              <a:rPr lang="en-US" sz="1600" b="1" i="0" u="none" strike="noStrike" cap="none" dirty="0">
                <a:solidFill>
                  <a:srgbClr val="000000"/>
                </a:solidFill>
                <a:effectLst>
                  <a:outerShdw blurRad="38100" dist="38100" dir="2700000" algn="tl">
                    <a:srgbClr val="000000">
                      <a:alpha val="43137"/>
                    </a:srgbClr>
                  </a:outerShdw>
                </a:effectLst>
                <a:latin typeface="Calibri"/>
                <a:ea typeface="Calibri"/>
                <a:cs typeface="Calibri"/>
                <a:sym typeface="Calibri"/>
              </a:rPr>
              <a:t>December/2021</a:t>
            </a:r>
          </a:p>
        </p:txBody>
      </p:sp>
      <p:pic>
        <p:nvPicPr>
          <p:cNvPr id="1026" name="Picture 2">
            <a:extLst>
              <a:ext uri="{FF2B5EF4-FFF2-40B4-BE49-F238E27FC236}">
                <a16:creationId xmlns:a16="http://schemas.microsoft.com/office/drawing/2014/main" id="{EB142370-D634-4A37-9079-D8CDA1C45E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085023" cy="1856792"/>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58">
            <a:extLst>
              <a:ext uri="{FF2B5EF4-FFF2-40B4-BE49-F238E27FC236}">
                <a16:creationId xmlns:a16="http://schemas.microsoft.com/office/drawing/2014/main" id="{A1645B89-AB2F-4B23-8311-56AE799B5AED}"/>
              </a:ext>
            </a:extLst>
          </p:cNvPr>
          <p:cNvSpPr txBox="1">
            <a:spLocks/>
          </p:cNvSpPr>
          <p:nvPr/>
        </p:nvSpPr>
        <p:spPr>
          <a:xfrm>
            <a:off x="338494" y="2057400"/>
            <a:ext cx="8280399" cy="615821"/>
          </a:xfrm>
          <a:prstGeom prst="rect">
            <a:avLst/>
          </a:prstGeom>
          <a:no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pPr>
              <a:buSzPct val="25000"/>
            </a:pPr>
            <a:br>
              <a:rPr lang="en-US" sz="3900" dirty="0">
                <a:solidFill>
                  <a:srgbClr val="000000"/>
                </a:solidFill>
              </a:rPr>
            </a:br>
            <a:br>
              <a:rPr lang="en-US" sz="3900" dirty="0">
                <a:solidFill>
                  <a:srgbClr val="000000"/>
                </a:solidFill>
              </a:rPr>
            </a:br>
            <a:br>
              <a:rPr lang="en-US" sz="3900" dirty="0">
                <a:solidFill>
                  <a:srgbClr val="000000"/>
                </a:solidFill>
              </a:rPr>
            </a:br>
            <a:r>
              <a:rPr lang="en-US" sz="2400" b="1" dirty="0">
                <a:solidFill>
                  <a:srgbClr val="000000"/>
                </a:solidFill>
              </a:rPr>
              <a:t>TITLE OF THE RESEARCH</a:t>
            </a:r>
            <a:br>
              <a:rPr lang="en-US" sz="1800" dirty="0">
                <a:solidFill>
                  <a:srgbClr val="000000"/>
                </a:solidFill>
              </a:rPr>
            </a:br>
            <a:br>
              <a:rPr lang="en-US" sz="1800" dirty="0">
                <a:solidFill>
                  <a:srgbClr val="000000"/>
                </a:solidFill>
              </a:rPr>
            </a:br>
            <a:br>
              <a:rPr lang="en-US" sz="1800" dirty="0">
                <a:solidFill>
                  <a:srgbClr val="000000"/>
                </a:solidFill>
              </a:rPr>
            </a:br>
            <a:br>
              <a:rPr lang="en-US" sz="3900" dirty="0">
                <a:solidFill>
                  <a:srgbClr val="000000"/>
                </a:solidFill>
              </a:rPr>
            </a:br>
            <a:endParaRPr lang="en-US" sz="3900" dirty="0">
              <a:solidFill>
                <a:srgbClr val="000000"/>
              </a:solidFill>
            </a:endParaRPr>
          </a:p>
        </p:txBody>
      </p:sp>
      <p:sp>
        <p:nvSpPr>
          <p:cNvPr id="2" name="CaixaDeTexto 1">
            <a:extLst>
              <a:ext uri="{FF2B5EF4-FFF2-40B4-BE49-F238E27FC236}">
                <a16:creationId xmlns:a16="http://schemas.microsoft.com/office/drawing/2014/main" id="{A0FAE01A-DE7A-4F40-9710-C830C1C1371A}"/>
              </a:ext>
            </a:extLst>
          </p:cNvPr>
          <p:cNvSpPr txBox="1"/>
          <p:nvPr/>
        </p:nvSpPr>
        <p:spPr>
          <a:xfrm>
            <a:off x="338494" y="3004458"/>
            <a:ext cx="8612155" cy="2092881"/>
          </a:xfrm>
          <a:prstGeom prst="rect">
            <a:avLst/>
          </a:prstGeom>
          <a:noFill/>
        </p:spPr>
        <p:txBody>
          <a:bodyPr wrap="square" rtlCol="0">
            <a:spAutoFit/>
          </a:bodyPr>
          <a:lstStyle/>
          <a:p>
            <a:r>
              <a:rPr lang="en-US" sz="1600" b="1" i="0" u="none" strike="noStrike" cap="none" dirty="0">
                <a:solidFill>
                  <a:srgbClr val="000000"/>
                </a:solidFill>
                <a:latin typeface="Calibri"/>
                <a:ea typeface="Calibri"/>
                <a:cs typeface="Calibri"/>
                <a:sym typeface="Calibri"/>
              </a:rPr>
              <a:t>Full name of all authors</a:t>
            </a:r>
          </a:p>
          <a:p>
            <a:r>
              <a:rPr lang="en-US" sz="1600" b="0" i="0" u="none" strike="noStrike" cap="none" dirty="0">
                <a:solidFill>
                  <a:srgbClr val="000000"/>
                </a:solidFill>
                <a:latin typeface="Calibri"/>
                <a:ea typeface="Calibri"/>
                <a:cs typeface="Calibri"/>
                <a:sym typeface="Calibri"/>
              </a:rPr>
              <a:t>Affiliation (University name, Faculty, or Institute name - Country) </a:t>
            </a:r>
          </a:p>
          <a:p>
            <a:pPr algn="ctr"/>
            <a:endParaRPr lang="en-US" sz="1600" b="0" i="0" u="none" strike="noStrike" cap="none" dirty="0">
              <a:solidFill>
                <a:srgbClr val="000000"/>
              </a:solidFill>
              <a:latin typeface="Calibri"/>
              <a:ea typeface="Calibri"/>
              <a:cs typeface="Calibri"/>
              <a:sym typeface="Calibri"/>
            </a:endParaRPr>
          </a:p>
          <a:p>
            <a:r>
              <a:rPr lang="pt-BR" sz="1600" b="1" dirty="0" err="1">
                <a:effectLst/>
                <a:latin typeface="Calibri" panose="020F0502020204030204" pitchFamily="34" charset="0"/>
                <a:ea typeface="Dutch801BT-Roman"/>
                <a:cs typeface="Calibri" panose="020F0502020204030204" pitchFamily="34" charset="0"/>
              </a:rPr>
              <a:t>Luis</a:t>
            </a:r>
            <a:r>
              <a:rPr lang="pt-BR" sz="1600" b="1" dirty="0">
                <a:effectLst/>
                <a:latin typeface="Calibri" panose="020F0502020204030204" pitchFamily="34" charset="0"/>
                <a:ea typeface="Dutch801BT-Roman"/>
                <a:cs typeface="Calibri" panose="020F0502020204030204" pitchFamily="34" charset="0"/>
              </a:rPr>
              <a:t> Alcides </a:t>
            </a:r>
            <a:r>
              <a:rPr lang="pt-BR" sz="1600" b="1" dirty="0" err="1">
                <a:effectLst/>
                <a:latin typeface="Calibri" panose="020F0502020204030204" pitchFamily="34" charset="0"/>
                <a:ea typeface="Dutch801BT-Roman"/>
                <a:cs typeface="Calibri" panose="020F0502020204030204" pitchFamily="34" charset="0"/>
              </a:rPr>
              <a:t>Brandini</a:t>
            </a:r>
            <a:r>
              <a:rPr lang="pt-BR" sz="1600" b="1" dirty="0">
                <a:effectLst/>
                <a:latin typeface="Calibri" panose="020F0502020204030204" pitchFamily="34" charset="0"/>
                <a:ea typeface="Dutch801BT-Roman"/>
                <a:cs typeface="Calibri" panose="020F0502020204030204" pitchFamily="34" charset="0"/>
              </a:rPr>
              <a:t> De Boni</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i="1" dirty="0" err="1">
                <a:effectLst/>
                <a:latin typeface="Calibri" panose="020F0502020204030204" pitchFamily="34" charset="0"/>
                <a:ea typeface="Dutch801BT-Italic"/>
                <a:cs typeface="Calibri" panose="020F0502020204030204" pitchFamily="34" charset="0"/>
              </a:rPr>
              <a:t>University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Faculty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or</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Institute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latin typeface="Calibri" panose="020F0502020204030204" pitchFamily="34" charset="0"/>
                <a:ea typeface="Dutch801BT-Italic"/>
                <a:cs typeface="Calibri" panose="020F0502020204030204" pitchFamily="34" charset="0"/>
              </a:rPr>
              <a:t> -</a:t>
            </a:r>
            <a:r>
              <a:rPr lang="pt-BR" sz="1600" i="1" dirty="0">
                <a:effectLst/>
                <a:latin typeface="Calibri" panose="020F0502020204030204" pitchFamily="34" charset="0"/>
                <a:ea typeface="Dutch801BT-Italic"/>
                <a:cs typeface="Calibri" panose="020F0502020204030204" pitchFamily="34" charset="0"/>
              </a:rPr>
              <a:t> Country. </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dirty="0">
                <a:effectLst/>
                <a:latin typeface="Calibri" panose="020F0502020204030204" pitchFamily="34" charset="0"/>
                <a:ea typeface="Dutch801BT-Roman"/>
                <a:cs typeface="Calibri" panose="020F0502020204030204" pitchFamily="34" charset="0"/>
              </a:rPr>
              <a:t> </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b="1" dirty="0">
                <a:effectLst/>
                <a:latin typeface="Calibri" panose="020F0502020204030204" pitchFamily="34" charset="0"/>
                <a:ea typeface="Dutch801BT-Roman"/>
                <a:cs typeface="Calibri" panose="020F0502020204030204" pitchFamily="34" charset="0"/>
              </a:rPr>
              <a:t>Eduardo Goldani </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i="1" dirty="0" err="1">
                <a:effectLst/>
                <a:latin typeface="Calibri" panose="020F0502020204030204" pitchFamily="34" charset="0"/>
                <a:ea typeface="Dutch801BT-Italic"/>
                <a:cs typeface="Calibri" panose="020F0502020204030204" pitchFamily="34" charset="0"/>
              </a:rPr>
              <a:t>University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Faculty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or</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Institute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effectLst/>
                <a:latin typeface="Calibri" panose="020F0502020204030204" pitchFamily="34" charset="0"/>
                <a:ea typeface="Dutch801BT-Italic"/>
                <a:cs typeface="Calibri" panose="020F0502020204030204" pitchFamily="34" charset="0"/>
              </a:rPr>
              <a:t> - Country</a:t>
            </a:r>
            <a:r>
              <a:rPr lang="en-US" sz="1800" dirty="0">
                <a:solidFill>
                  <a:srgbClr val="0000FF"/>
                </a:solidFill>
                <a:effectLst/>
                <a:latin typeface="Calibri" panose="020F0502020204030204" pitchFamily="34" charset="0"/>
                <a:ea typeface="Dutch801BT-Roman"/>
                <a:cs typeface="Calibri" panose="020F0502020204030204" pitchFamily="34" charset="0"/>
              </a:rPr>
              <a:t> </a:t>
            </a:r>
            <a:endParaRPr lang="pt-BR" sz="1800" dirty="0">
              <a:effectLst/>
              <a:latin typeface="Calibri" panose="020F0502020204030204" pitchFamily="34" charset="0"/>
              <a:ea typeface="Lucida Sans Unicode" panose="020B060203050402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cxnSp>
        <p:nvCxnSpPr>
          <p:cNvPr id="170" name="Shape 170"/>
          <p:cNvCxnSpPr/>
          <p:nvPr/>
        </p:nvCxnSpPr>
        <p:spPr>
          <a:xfrm>
            <a:off x="471487" y="836612"/>
            <a:ext cx="8277224" cy="1587"/>
          </a:xfrm>
          <a:prstGeom prst="straightConnector1">
            <a:avLst/>
          </a:prstGeom>
          <a:noFill/>
          <a:ln w="9525" cap="flat" cmpd="sng">
            <a:solidFill>
              <a:srgbClr val="974806"/>
            </a:solidFill>
            <a:prstDash val="solid"/>
            <a:miter/>
            <a:headEnd type="none" w="med" len="med"/>
            <a:tailEnd type="none" w="med" len="med"/>
          </a:ln>
        </p:spPr>
      </p:cxnSp>
      <p:sp>
        <p:nvSpPr>
          <p:cNvPr id="4" name="CaixaDeTexto 3">
            <a:extLst>
              <a:ext uri="{FF2B5EF4-FFF2-40B4-BE49-F238E27FC236}">
                <a16:creationId xmlns:a16="http://schemas.microsoft.com/office/drawing/2014/main" id="{E3BCAE05-2B78-45AA-968F-53270248925D}"/>
              </a:ext>
            </a:extLst>
          </p:cNvPr>
          <p:cNvSpPr txBox="1"/>
          <p:nvPr/>
        </p:nvSpPr>
        <p:spPr>
          <a:xfrm>
            <a:off x="304021" y="1818851"/>
            <a:ext cx="8612155" cy="4031873"/>
          </a:xfrm>
          <a:prstGeom prst="rect">
            <a:avLst/>
          </a:prstGeom>
          <a:noFill/>
        </p:spPr>
        <p:txBody>
          <a:bodyPr wrap="square" rtlCol="0">
            <a:spAutoFit/>
          </a:bodyPr>
          <a:lstStyle/>
          <a:p>
            <a:pPr algn="ctr"/>
            <a:r>
              <a:rPr lang="en-US" sz="1600" b="0" i="0" u="none" strike="noStrike" cap="none" dirty="0">
                <a:solidFill>
                  <a:srgbClr val="000000"/>
                </a:solidFill>
                <a:latin typeface="Calibri"/>
                <a:ea typeface="Calibri"/>
                <a:cs typeface="Calibri"/>
                <a:sym typeface="Calibri"/>
              </a:rPr>
              <a:t>List of the most relevant references . The references should be numbered consecutively and be in accordance to APA format citation.</a:t>
            </a:r>
          </a:p>
          <a:p>
            <a:pPr algn="just"/>
            <a:endParaRPr lang="en-US" sz="1600" b="1" i="0" u="none" strike="noStrike" cap="none" dirty="0">
              <a:solidFill>
                <a:srgbClr val="000000"/>
              </a:solidFill>
              <a:latin typeface="Calibri"/>
              <a:ea typeface="Calibri"/>
              <a:cs typeface="Calibri"/>
              <a:sym typeface="Calibri"/>
            </a:endParaRPr>
          </a:p>
          <a:p>
            <a:pPr algn="just"/>
            <a:r>
              <a:rPr lang="en-US" sz="1600" b="1" i="0" u="none" strike="noStrike" cap="none" dirty="0">
                <a:solidFill>
                  <a:srgbClr val="000000"/>
                </a:solidFill>
                <a:latin typeface="Calibri"/>
                <a:ea typeface="Calibri"/>
                <a:cs typeface="Calibri"/>
                <a:sym typeface="Calibri"/>
              </a:rPr>
              <a:t>General Rule for academic papers.</a:t>
            </a:r>
          </a:p>
          <a:p>
            <a:pPr algn="just"/>
            <a:endParaRPr lang="en-US" sz="1600" b="0" i="0" u="none" strike="noStrike" cap="none" dirty="0">
              <a:solidFill>
                <a:srgbClr val="000000"/>
              </a:solidFill>
              <a:latin typeface="Calibri"/>
              <a:ea typeface="Calibri"/>
              <a:cs typeface="Calibri"/>
              <a:sym typeface="Calibri"/>
            </a:endParaRPr>
          </a:p>
          <a:p>
            <a:pPr algn="just"/>
            <a:r>
              <a:rPr lang="en-US" sz="1600" b="0" i="0" u="none" strike="noStrike" cap="none" dirty="0">
                <a:solidFill>
                  <a:srgbClr val="000000"/>
                </a:solidFill>
                <a:latin typeface="Calibri"/>
                <a:ea typeface="Calibri"/>
                <a:cs typeface="Calibri"/>
                <a:sym typeface="Calibri"/>
              </a:rPr>
              <a:t>Author’s surname, initial(s). Year of publication after the name of the authors (between parentheses). Followed by the title of the paper, name of the journal in italic, number of the edition also in italic, volume between parentheses and finally initial and final page, and, if the case, retrieved from (what website) or DOI</a:t>
            </a:r>
          </a:p>
          <a:p>
            <a:pPr algn="just"/>
            <a:endParaRPr lang="en-US" sz="1600" b="0" i="0" u="none" strike="noStrike" cap="none" dirty="0">
              <a:solidFill>
                <a:srgbClr val="000000"/>
              </a:solidFill>
              <a:latin typeface="Calibri"/>
              <a:ea typeface="Calibri"/>
              <a:cs typeface="Calibri"/>
              <a:sym typeface="Calibri"/>
            </a:endParaRPr>
          </a:p>
          <a:p>
            <a:pPr algn="just"/>
            <a:r>
              <a:rPr lang="en-US" sz="1600" b="0" i="0" u="none" strike="noStrike" cap="none" dirty="0">
                <a:solidFill>
                  <a:srgbClr val="000000"/>
                </a:solidFill>
                <a:latin typeface="Calibri"/>
                <a:ea typeface="Calibri"/>
                <a:cs typeface="Calibri"/>
                <a:sym typeface="Calibri"/>
              </a:rPr>
              <a:t>For example:</a:t>
            </a:r>
          </a:p>
          <a:p>
            <a:pPr algn="just"/>
            <a:endParaRPr lang="en-US" sz="1600" b="0" i="0" u="none" strike="noStrike" cap="none" dirty="0">
              <a:solidFill>
                <a:srgbClr val="000000"/>
              </a:solidFill>
              <a:latin typeface="Calibri"/>
              <a:ea typeface="Calibri"/>
              <a:cs typeface="Calibri"/>
              <a:sym typeface="Calibri"/>
            </a:endParaRPr>
          </a:p>
          <a:p>
            <a:pPr marL="342900" indent="-342900" algn="just">
              <a:buAutoNum type="arabicPeriod"/>
            </a:pPr>
            <a:r>
              <a:rPr lang="en-US" sz="1600" b="0" i="0" u="none" strike="noStrike" cap="none" dirty="0" err="1">
                <a:solidFill>
                  <a:srgbClr val="000000"/>
                </a:solidFill>
                <a:latin typeface="Calibri"/>
                <a:ea typeface="Calibri"/>
                <a:cs typeface="Calibri"/>
                <a:sym typeface="Calibri"/>
              </a:rPr>
              <a:t>Nikolaeva</a:t>
            </a:r>
            <a:r>
              <a:rPr lang="en-US" sz="1600" b="0" i="0" u="none" strike="noStrike" cap="none" dirty="0">
                <a:solidFill>
                  <a:srgbClr val="000000"/>
                </a:solidFill>
                <a:latin typeface="Calibri"/>
                <a:ea typeface="Calibri"/>
                <a:cs typeface="Calibri"/>
                <a:sym typeface="Calibri"/>
              </a:rPr>
              <a:t>, L.P., </a:t>
            </a:r>
            <a:r>
              <a:rPr lang="en-US" sz="1600" b="0" i="0" u="none" strike="noStrike" cap="none" dirty="0" err="1">
                <a:solidFill>
                  <a:srgbClr val="000000"/>
                </a:solidFill>
                <a:latin typeface="Calibri"/>
                <a:ea typeface="Calibri"/>
                <a:cs typeface="Calibri"/>
                <a:sym typeface="Calibri"/>
              </a:rPr>
              <a:t>Cherdantsev</a:t>
            </a:r>
            <a:r>
              <a:rPr lang="en-US" sz="1600" b="0" i="0" u="none" strike="noStrike" cap="none" dirty="0">
                <a:solidFill>
                  <a:srgbClr val="000000"/>
                </a:solidFill>
                <a:latin typeface="Calibri"/>
                <a:ea typeface="Calibri"/>
                <a:cs typeface="Calibri"/>
                <a:sym typeface="Calibri"/>
              </a:rPr>
              <a:t> DV., </a:t>
            </a:r>
            <a:r>
              <a:rPr lang="en-US" sz="1600" b="0" i="0" u="none" strike="noStrike" cap="none" dirty="0" err="1">
                <a:solidFill>
                  <a:srgbClr val="000000"/>
                </a:solidFill>
                <a:latin typeface="Calibri"/>
                <a:ea typeface="Calibri"/>
                <a:cs typeface="Calibri"/>
                <a:sym typeface="Calibri"/>
              </a:rPr>
              <a:t>Titiv</a:t>
            </a:r>
            <a:r>
              <a:rPr lang="en-US" sz="1600" b="0" i="0" u="none" strike="noStrike" cap="none" dirty="0">
                <a:solidFill>
                  <a:srgbClr val="000000"/>
                </a:solidFill>
                <a:latin typeface="Calibri"/>
                <a:ea typeface="Calibri"/>
                <a:cs typeface="Calibri"/>
                <a:sym typeface="Calibri"/>
              </a:rPr>
              <a:t> K.S. (2017). Characteristics of bone marrow stem cells in patients with complicated diabetes mellitus. </a:t>
            </a:r>
            <a:r>
              <a:rPr lang="en-US" sz="1600" b="0" i="1" u="none" strike="noStrike" cap="none" dirty="0">
                <a:solidFill>
                  <a:srgbClr val="000000"/>
                </a:solidFill>
                <a:latin typeface="Calibri"/>
                <a:ea typeface="Calibri"/>
                <a:cs typeface="Calibri"/>
                <a:sym typeface="Calibri"/>
              </a:rPr>
              <a:t>The Russian biotherapeutic journal, 16</a:t>
            </a:r>
            <a:r>
              <a:rPr lang="en-US" sz="1600" b="0" i="0" u="none" strike="noStrike" cap="none" dirty="0">
                <a:solidFill>
                  <a:srgbClr val="000000"/>
                </a:solidFill>
                <a:latin typeface="Calibri"/>
                <a:ea typeface="Calibri"/>
                <a:cs typeface="Calibri"/>
                <a:sym typeface="Calibri"/>
              </a:rPr>
              <a:t>(1): 47-50.</a:t>
            </a:r>
          </a:p>
          <a:p>
            <a:pPr algn="just"/>
            <a:endParaRPr lang="en-US" sz="1600" b="0" i="0" u="none" strike="noStrike" cap="none" dirty="0">
              <a:solidFill>
                <a:srgbClr val="000000"/>
              </a:solidFill>
              <a:latin typeface="Calibri"/>
              <a:ea typeface="Calibri"/>
              <a:cs typeface="Calibri"/>
              <a:sym typeface="Calibri"/>
            </a:endParaRPr>
          </a:p>
          <a:p>
            <a:pPr algn="just"/>
            <a:r>
              <a:rPr lang="en-US" sz="1600" b="0" i="0" u="none" strike="noStrike" cap="none" dirty="0">
                <a:solidFill>
                  <a:srgbClr val="000000"/>
                </a:solidFill>
                <a:latin typeface="Calibri"/>
                <a:ea typeface="Calibri"/>
                <a:cs typeface="Calibri"/>
                <a:sym typeface="Calibri"/>
              </a:rPr>
              <a:t>2.</a:t>
            </a:r>
          </a:p>
        </p:txBody>
      </p:sp>
      <p:sp>
        <p:nvSpPr>
          <p:cNvPr id="7" name="Shape 209">
            <a:extLst>
              <a:ext uri="{FF2B5EF4-FFF2-40B4-BE49-F238E27FC236}">
                <a16:creationId xmlns:a16="http://schemas.microsoft.com/office/drawing/2014/main" id="{B820137C-1A49-4DA8-B905-F2F83F18210F}"/>
              </a:ext>
            </a:extLst>
          </p:cNvPr>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REFERENCES</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spTree>
    <p:extLst>
      <p:ext uri="{BB962C8B-B14F-4D97-AF65-F5344CB8AC3E}">
        <p14:creationId xmlns:p14="http://schemas.microsoft.com/office/powerpoint/2010/main" val="3605856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cxnSp>
        <p:nvCxnSpPr>
          <p:cNvPr id="170" name="Shape 170"/>
          <p:cNvCxnSpPr/>
          <p:nvPr/>
        </p:nvCxnSpPr>
        <p:spPr>
          <a:xfrm>
            <a:off x="471487" y="836612"/>
            <a:ext cx="8277224" cy="1587"/>
          </a:xfrm>
          <a:prstGeom prst="straightConnector1">
            <a:avLst/>
          </a:prstGeom>
          <a:noFill/>
          <a:ln w="9525" cap="flat" cmpd="sng">
            <a:solidFill>
              <a:srgbClr val="974806"/>
            </a:solidFill>
            <a:prstDash val="solid"/>
            <a:miter/>
            <a:headEnd type="none" w="med" len="med"/>
            <a:tailEnd type="none" w="med" len="med"/>
          </a:ln>
        </p:spPr>
      </p:cxnSp>
      <p:sp>
        <p:nvSpPr>
          <p:cNvPr id="4" name="CaixaDeTexto 3">
            <a:extLst>
              <a:ext uri="{FF2B5EF4-FFF2-40B4-BE49-F238E27FC236}">
                <a16:creationId xmlns:a16="http://schemas.microsoft.com/office/drawing/2014/main" id="{E3BCAE05-2B78-45AA-968F-53270248925D}"/>
              </a:ext>
            </a:extLst>
          </p:cNvPr>
          <p:cNvSpPr txBox="1"/>
          <p:nvPr/>
        </p:nvSpPr>
        <p:spPr>
          <a:xfrm>
            <a:off x="304021" y="1604247"/>
            <a:ext cx="8612155" cy="5686428"/>
          </a:xfrm>
          <a:prstGeom prst="rect">
            <a:avLst/>
          </a:prstGeom>
          <a:noFill/>
        </p:spPr>
        <p:txBody>
          <a:bodyPr wrap="square" rtlCol="0">
            <a:spAutoFit/>
          </a:bodyPr>
          <a:lstStyle/>
          <a:p>
            <a:pPr algn="ctr"/>
            <a:r>
              <a:rPr lang="en-US" sz="1600" b="0" i="0" u="none" strike="noStrike" cap="none" dirty="0">
                <a:solidFill>
                  <a:srgbClr val="000000"/>
                </a:solidFill>
                <a:latin typeface="Calibri"/>
                <a:ea typeface="Calibri"/>
                <a:cs typeface="Calibri"/>
                <a:sym typeface="Calibri"/>
              </a:rPr>
              <a:t>List of contents. All presentations should include mainly, but not necessarily, the following topics </a:t>
            </a:r>
            <a:r>
              <a:rPr lang="en-US" sz="1600" b="1" i="0" u="none" strike="noStrike" cap="none" dirty="0">
                <a:solidFill>
                  <a:srgbClr val="000000"/>
                </a:solidFill>
                <a:latin typeface="Calibri"/>
                <a:ea typeface="Calibri"/>
                <a:cs typeface="Calibri"/>
                <a:sym typeface="Calibri"/>
              </a:rPr>
              <a:t>(this slide may be deleted for the final version. It is just a guide to orientate the authors about the topics they should include):</a:t>
            </a:r>
          </a:p>
          <a:p>
            <a:pPr algn="ctr">
              <a:lnSpc>
                <a:spcPct val="200000"/>
              </a:lnSpc>
            </a:pPr>
            <a:endParaRPr lang="en-US" sz="1600" b="0" i="0" u="none" strike="noStrike" cap="none" dirty="0">
              <a:solidFill>
                <a:srgbClr val="000000"/>
              </a:solidFill>
              <a:latin typeface="Calibri"/>
              <a:ea typeface="Calibri"/>
              <a:cs typeface="Calibri"/>
              <a:sym typeface="Calibri"/>
            </a:endParaRP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 Introduction</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Background/Review of Literature</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Objective/Aim/Purpose</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Methodology</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Results and Discussion</a:t>
            </a:r>
          </a:p>
          <a:p>
            <a:pPr marL="285750" indent="-285750" algn="ctr">
              <a:lnSpc>
                <a:spcPct val="200000"/>
              </a:lnSpc>
              <a:buFont typeface="Wingdings" panose="05000000000000000000" pitchFamily="2" charset="2"/>
              <a:buChar char="ü"/>
            </a:pPr>
            <a:r>
              <a:rPr lang="en-US" sz="1600" dirty="0">
                <a:latin typeface="Calibri"/>
                <a:ea typeface="Calibri"/>
                <a:cs typeface="Calibri"/>
                <a:sym typeface="Calibri"/>
              </a:rPr>
              <a:t>Conclusions</a:t>
            </a:r>
          </a:p>
          <a:p>
            <a:pPr marL="285750" indent="-285750" algn="ctr">
              <a:lnSpc>
                <a:spcPct val="200000"/>
              </a:lnSpc>
              <a:buFont typeface="Wingdings" panose="05000000000000000000" pitchFamily="2" charset="2"/>
              <a:buChar char="ü"/>
            </a:pPr>
            <a:r>
              <a:rPr lang="en-US" sz="1600" dirty="0">
                <a:latin typeface="Calibri"/>
                <a:ea typeface="Calibri"/>
                <a:cs typeface="Calibri"/>
                <a:sym typeface="Calibri"/>
              </a:rPr>
              <a:t>Acknowledgements</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References</a:t>
            </a:r>
          </a:p>
          <a:p>
            <a:pPr algn="ctr">
              <a:lnSpc>
                <a:spcPct val="200000"/>
              </a:lnSpc>
            </a:pPr>
            <a:endParaRPr lang="en-US" sz="1600" b="0" i="0" u="none" strike="noStrike" cap="none" dirty="0">
              <a:solidFill>
                <a:srgbClr val="000000"/>
              </a:solidFill>
              <a:latin typeface="Calibri"/>
              <a:ea typeface="Calibri"/>
              <a:cs typeface="Calibri"/>
              <a:sym typeface="Calibri"/>
            </a:endParaRPr>
          </a:p>
        </p:txBody>
      </p:sp>
      <p:sp>
        <p:nvSpPr>
          <p:cNvPr id="7" name="Shape 209">
            <a:extLst>
              <a:ext uri="{FF2B5EF4-FFF2-40B4-BE49-F238E27FC236}">
                <a16:creationId xmlns:a16="http://schemas.microsoft.com/office/drawing/2014/main" id="{2CE89297-0CA9-4273-81B8-A746234FC405}"/>
              </a:ext>
            </a:extLst>
          </p:cNvPr>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SUMMARY</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70C0"/>
                </a:solidFill>
                <a:latin typeface="Calibri"/>
                <a:ea typeface="Calibri"/>
                <a:cs typeface="Calibri"/>
                <a:sym typeface="Calibri"/>
              </a:rPr>
              <a:t>SBJChem</a:t>
            </a:r>
            <a:r>
              <a:rPr lang="en-US" sz="3600" b="0" i="0" u="none" strike="noStrike" cap="none" dirty="0">
                <a:solidFill>
                  <a:srgbClr val="0070C0"/>
                </a:solidFill>
                <a:latin typeface="Calibri"/>
                <a:ea typeface="Calibri"/>
                <a:cs typeface="Calibri"/>
                <a:sym typeface="Calibri"/>
              </a:rPr>
              <a:t> Conference 2021</a:t>
            </a:r>
            <a:br>
              <a:rPr lang="en-US" sz="3600" b="0" i="0" u="none" strike="noStrike" cap="none" dirty="0">
                <a:solidFill>
                  <a:srgbClr val="0070C0"/>
                </a:solidFill>
                <a:latin typeface="Calibri"/>
                <a:ea typeface="Calibri"/>
                <a:cs typeface="Calibri"/>
                <a:sym typeface="Calibri"/>
              </a:rPr>
            </a:br>
            <a:r>
              <a:rPr lang="en-US" sz="1000" b="0" i="0" u="none" strike="noStrike" cap="none" dirty="0">
                <a:solidFill>
                  <a:srgbClr val="0070C0"/>
                </a:solidFill>
                <a:latin typeface="Calibri"/>
                <a:ea typeface="Calibri"/>
                <a:cs typeface="Calibri"/>
                <a:sym typeface="Calibri"/>
              </a:rPr>
              <a:t>change by your text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INTRODUCTION</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3</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2062103"/>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The introduction must clearly state the problem, the reason for doing the work, the hypotheses or theoretical predictions under consideration, and the essential background. It should not contain equations or mathematical notation. A brief survey of the relevant literature so that a non-specialist reader could understand the significance of the presented results.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BACKGROUND</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4</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1815882"/>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If necessary, describe some relevant information regarding the background/review of literature. This topic is not mandatory once many authors already add this kind of information in the introduction. Be concise.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p:txBody>
      </p:sp>
    </p:spTree>
    <p:extLst>
      <p:ext uri="{BB962C8B-B14F-4D97-AF65-F5344CB8AC3E}">
        <p14:creationId xmlns:p14="http://schemas.microsoft.com/office/powerpoint/2010/main" val="201706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Shape 236"/>
          <p:cNvSpPr txBox="1">
            <a:spLocks noGrp="1"/>
          </p:cNvSpPr>
          <p:nvPr>
            <p:ph type="body" idx="1"/>
          </p:nvPr>
        </p:nvSpPr>
        <p:spPr>
          <a:xfrm>
            <a:off x="257173" y="1651161"/>
            <a:ext cx="8569325" cy="1581150"/>
          </a:xfrm>
          <a:prstGeom prst="rect">
            <a:avLst/>
          </a:prstGeom>
          <a:noFill/>
          <a:ln>
            <a:noFill/>
          </a:ln>
        </p:spPr>
        <p:txBody>
          <a:bodyPr lIns="91425" tIns="45700" rIns="91425" bIns="45700" anchor="t" anchorCtr="0">
            <a:noAutofit/>
          </a:bodyPr>
          <a:lstStyle/>
          <a:p>
            <a:pPr marL="0" marR="0" lvl="0" indent="0" algn="ctr" rtl="0">
              <a:lnSpc>
                <a:spcPct val="200000"/>
              </a:lnSpc>
              <a:spcBef>
                <a:spcPts val="0"/>
              </a:spcBef>
              <a:spcAft>
                <a:spcPts val="0"/>
              </a:spcAft>
              <a:buClr>
                <a:schemeClr val="dk1"/>
              </a:buClr>
              <a:buSzPct val="25000"/>
              <a:buFont typeface="Arial"/>
              <a:buNone/>
            </a:pPr>
            <a:r>
              <a:rPr lang="en-US" sz="800" b="0" i="0" u="none" strike="noStrike" cap="none" dirty="0">
                <a:solidFill>
                  <a:srgbClr val="000000"/>
                </a:solidFill>
                <a:latin typeface="Calibri"/>
                <a:ea typeface="Calibri"/>
                <a:cs typeface="Calibri"/>
                <a:sym typeface="Calibri"/>
              </a:rPr>
              <a:t>	</a:t>
            </a:r>
            <a:r>
              <a:rPr lang="en-US" sz="2000" b="0" i="0" u="none" strike="noStrike" cap="none" dirty="0">
                <a:solidFill>
                  <a:srgbClr val="000000"/>
                </a:solidFill>
                <a:latin typeface="Calibri"/>
                <a:ea typeface="Calibri"/>
                <a:cs typeface="Calibri"/>
                <a:sym typeface="Calibri"/>
              </a:rPr>
              <a:t>This slide should clearly describe the aim of the study.</a:t>
            </a:r>
          </a:p>
          <a:p>
            <a:pPr marL="0" marR="0" lvl="0" indent="0" algn="ctr" rtl="0">
              <a:lnSpc>
                <a:spcPct val="200000"/>
              </a:lnSpc>
              <a:spcBef>
                <a:spcPts val="0"/>
              </a:spcBef>
              <a:spcAft>
                <a:spcPts val="0"/>
              </a:spcAft>
              <a:buClr>
                <a:schemeClr val="dk1"/>
              </a:buClr>
              <a:buSzPct val="25000"/>
              <a:buFont typeface="Arial"/>
              <a:buNone/>
            </a:pPr>
            <a:r>
              <a:rPr lang="en-US" sz="2000" dirty="0">
                <a:solidFill>
                  <a:srgbClr val="000000"/>
                </a:solidFill>
              </a:rPr>
              <a:t>Usually, one sentence is enough to point out the purpose of the study. </a:t>
            </a:r>
            <a:r>
              <a:rPr lang="en-US" sz="2000" b="0" i="0" u="none" strike="noStrike" cap="none" dirty="0">
                <a:solidFill>
                  <a:srgbClr val="000000"/>
                </a:solidFill>
                <a:latin typeface="Calibri"/>
                <a:ea typeface="Calibri"/>
                <a:cs typeface="Calibri"/>
                <a:sym typeface="Calibri"/>
              </a:rPr>
              <a:t> </a:t>
            </a:r>
          </a:p>
          <a:p>
            <a:pPr marL="342900" marR="0" lvl="0" indent="-139700" algn="l" rtl="0">
              <a:spcBef>
                <a:spcPts val="640"/>
              </a:spcBef>
              <a:spcAft>
                <a:spcPts val="0"/>
              </a:spcAft>
              <a:buClr>
                <a:schemeClr val="dk1"/>
              </a:buClr>
              <a:buSzPct val="100000"/>
              <a:buFont typeface="Arial"/>
              <a:buNone/>
            </a:pPr>
            <a:endParaRPr sz="2000" b="0" i="0" u="none" strike="noStrike" cap="none" dirty="0">
              <a:solidFill>
                <a:srgbClr val="000000"/>
              </a:solidFill>
              <a:latin typeface="Calibri"/>
              <a:ea typeface="Calibri"/>
              <a:cs typeface="Calibri"/>
              <a:sym typeface="Calibri"/>
            </a:endParaRPr>
          </a:p>
        </p:txBody>
      </p:sp>
      <p:cxnSp>
        <p:nvCxnSpPr>
          <p:cNvPr id="239" name="Shape 239"/>
          <p:cNvCxnSpPr/>
          <p:nvPr/>
        </p:nvCxnSpPr>
        <p:spPr>
          <a:xfrm>
            <a:off x="684212" y="981075"/>
            <a:ext cx="7715249" cy="1587"/>
          </a:xfrm>
          <a:prstGeom prst="straightConnector1">
            <a:avLst/>
          </a:prstGeom>
          <a:noFill/>
          <a:ln w="9525" cap="flat" cmpd="sng">
            <a:solidFill>
              <a:srgbClr val="974806"/>
            </a:solidFill>
            <a:prstDash val="solid"/>
            <a:miter/>
            <a:headEnd type="none" w="med" len="med"/>
            <a:tailEnd type="none" w="med" len="med"/>
          </a:ln>
        </p:spPr>
      </p:cxnSp>
      <p:sp>
        <p:nvSpPr>
          <p:cNvPr id="240" name="Shape 24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5</a:t>
            </a:fld>
            <a:endParaRPr lang="en-US" sz="1200" b="0" i="0" u="none">
              <a:solidFill>
                <a:srgbClr val="888888"/>
              </a:solidFill>
              <a:latin typeface="Calibri"/>
              <a:ea typeface="Calibri"/>
              <a:cs typeface="Calibri"/>
              <a:sym typeface="Calibri"/>
            </a:endParaRPr>
          </a:p>
        </p:txBody>
      </p:sp>
      <p:sp>
        <p:nvSpPr>
          <p:cNvPr id="10" name="Shape 209">
            <a:extLst>
              <a:ext uri="{FF2B5EF4-FFF2-40B4-BE49-F238E27FC236}">
                <a16:creationId xmlns:a16="http://schemas.microsoft.com/office/drawing/2014/main" id="{456B5EA9-35BE-4261-A612-790FA17C0AE3}"/>
              </a:ext>
            </a:extLst>
          </p:cNvPr>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AIM/OBJETIVE/PURPOSE</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METHODOLOGY</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6</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5262979"/>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The study’s methods are one of the most important parts used to judge the overall quality of the paper. In addition the Methods section should give readers enough information so that they can repeat the experiments.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The specific types of information in a Methods section will vary from field to field and from study to study. However, some general rules for Methods sections are:</a:t>
            </a:r>
          </a:p>
          <a:p>
            <a:pPr algn="ctr"/>
            <a:endParaRPr lang="en-US" sz="1600" b="0" i="0" u="none" strike="noStrike" cap="none" dirty="0">
              <a:solidFill>
                <a:srgbClr val="000000"/>
              </a:solidFill>
              <a:latin typeface="Calibri"/>
              <a:ea typeface="Calibri"/>
              <a:cs typeface="Calibri"/>
              <a:sym typeface="Calibri"/>
            </a:endParaRP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It should be clear from the Methods section how all of the data in the Results section were obtained.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The study system should be clearly described. In medicine, for example, researchers need to specify the number of study subjects; how, when, and where the subjects were recruited, and that the study obtained appropriate ‘informed consent’ documents; and what criteria subjects had to meet to be included in the study.</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In most cases, the experiments should include appropriate controls or comparators. The conditions of the controls should be specified.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The outcomes of the study should be defined, and the outcome measures should be objectively validated.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The methods used to analyze the data must be statistically sound.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For qualitative studies, an established qualitative research method (e.g. grounded theory is often used in sociology) must be used as appropriate for the study question. </a:t>
            </a:r>
          </a:p>
        </p:txBody>
      </p:sp>
    </p:spTree>
    <p:extLst>
      <p:ext uri="{BB962C8B-B14F-4D97-AF65-F5344CB8AC3E}">
        <p14:creationId xmlns:p14="http://schemas.microsoft.com/office/powerpoint/2010/main" val="306462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RESULTS AND DISCUSSION</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7</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2062103"/>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Results should be presented concisely. Also, point out the significance of the results and place the results in the context of other work and theoretical background.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Add Figures and Tables (if necessary) to show off the main results.</a:t>
            </a:r>
          </a:p>
        </p:txBody>
      </p:sp>
    </p:spTree>
    <p:extLst>
      <p:ext uri="{BB962C8B-B14F-4D97-AF65-F5344CB8AC3E}">
        <p14:creationId xmlns:p14="http://schemas.microsoft.com/office/powerpoint/2010/main" val="1788768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CONCLUSIONS</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8</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1815882"/>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Summarize the data discussed in the Results and Discussion showing the relevance of the work and how different it is from other researches. Also, point out the benefits and improvements that can be observed to develop new science standards that can change something in the related field.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the conclusions. Avoid using long texts in any of the sections of this presentation. </a:t>
            </a:r>
          </a:p>
        </p:txBody>
      </p:sp>
    </p:spTree>
    <p:extLst>
      <p:ext uri="{BB962C8B-B14F-4D97-AF65-F5344CB8AC3E}">
        <p14:creationId xmlns:p14="http://schemas.microsoft.com/office/powerpoint/2010/main" val="1607753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ACKNOWLEDGEMENTS</a:t>
            </a:r>
            <a:br>
              <a:rPr lang="en-US" sz="3600" b="0" i="0" u="none" strike="noStrike" cap="none" dirty="0">
                <a:solidFill>
                  <a:srgbClr val="000000"/>
                </a:solidFill>
                <a:latin typeface="Calibri"/>
                <a:ea typeface="Calibri"/>
                <a:cs typeface="Calibri"/>
                <a:sym typeface="Calibri"/>
              </a:rPr>
            </a:br>
            <a:r>
              <a:rPr lang="en-US" sz="3600" b="0" i="0" u="none" strike="noStrike" cap="none" dirty="0" err="1">
                <a:solidFill>
                  <a:srgbClr val="000000"/>
                </a:solidFill>
                <a:latin typeface="Calibri"/>
                <a:ea typeface="Calibri"/>
                <a:cs typeface="Calibri"/>
                <a:sym typeface="Calibri"/>
              </a:rPr>
              <a:t>SBJChem</a:t>
            </a:r>
            <a:r>
              <a:rPr lang="en-US" sz="3600" b="0" i="0" u="none" strike="noStrike" cap="none" dirty="0">
                <a:solidFill>
                  <a:srgbClr val="000000"/>
                </a:solidFill>
                <a:latin typeface="Calibri"/>
                <a:ea typeface="Calibri"/>
                <a:cs typeface="Calibri"/>
                <a:sym typeface="Calibri"/>
              </a:rPr>
              <a:t> Conference 2021</a:t>
            </a: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9</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1323439"/>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(if any). It may include funding information too.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p:txBody>
      </p:sp>
    </p:spTree>
    <p:extLst>
      <p:ext uri="{BB962C8B-B14F-4D97-AF65-F5344CB8AC3E}">
        <p14:creationId xmlns:p14="http://schemas.microsoft.com/office/powerpoint/2010/main" val="1046040172"/>
      </p:ext>
    </p:extLst>
  </p:cSld>
  <p:clrMapOvr>
    <a:masterClrMapping/>
  </p:clrMapOvr>
</p:sld>
</file>

<file path=ppt/theme/theme1.xml><?xml version="1.0" encoding="utf-8"?>
<a:theme xmlns:a="http://schemas.openxmlformats.org/drawingml/2006/main"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988</Words>
  <Application>Microsoft Office PowerPoint</Application>
  <PresentationFormat>Apresentação na tela (4:3)</PresentationFormat>
  <Paragraphs>117</Paragraphs>
  <Slides>10</Slides>
  <Notes>10</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10</vt:i4>
      </vt:variant>
    </vt:vector>
  </HeadingPairs>
  <TitlesOfParts>
    <vt:vector size="18" baseType="lpstr">
      <vt:lpstr>Arial</vt:lpstr>
      <vt:lpstr>Calibri</vt:lpstr>
      <vt:lpstr>Dutch801BT-Italic</vt:lpstr>
      <vt:lpstr>Dutch801BT-Roman</vt:lpstr>
      <vt:lpstr>Lucida Sans Unicode</vt:lpstr>
      <vt:lpstr>Times New Roman</vt:lpstr>
      <vt:lpstr>Wingdings</vt:lpstr>
      <vt:lpstr>Tema do Office</vt:lpstr>
      <vt:lpstr>SOUTHERN BRAZILIAN JOURNAL OF CHEMISTRY  2021 VIRTUAL CONFERENCE (delete the blue, maintain this header)</vt:lpstr>
      <vt:lpstr>SUMMARY SBJChem Conference 2021 change by your text</vt:lpstr>
      <vt:lpstr>INTRODUCTION SBJChem Conference 2021</vt:lpstr>
      <vt:lpstr>BACKGROUND SBJChem Conference 2021</vt:lpstr>
      <vt:lpstr>AIM/OBJETIVE/PURPOSE SBJChem Conference 2021</vt:lpstr>
      <vt:lpstr>METHODOLOGY SBJChem Conference 2021</vt:lpstr>
      <vt:lpstr>RESULTS AND DISCUSSION SBJChem Conference 2021</vt:lpstr>
      <vt:lpstr>CONCLUSIONS SBJChem Conference 2021</vt:lpstr>
      <vt:lpstr>ACKNOWLEDGEMENTS SBJChem Conference 2021</vt:lpstr>
      <vt:lpstr>REFERENCES SBJChem Conference 2021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Compósitos Baseados em Polímeros Biodegradáveis e Polipirrol para Aplicação em Medicina Regenerativa  EDITAL – CHAMADA PARA O PROGRAMA DE APOIO À INTEGRAÇÃO ENTRE ÁREAS PRAIAS Nº 07/2016  Bolsistas:  Bruna Sgarioni - Faculdade de Engenharia Química  Fábio Hermann - Faculdade de Medicina  Profa. Dra. Nara Basso – Coordenadora  Prof. Dr. Jefferson Luis Braga Silva - Parceiro</dc:title>
  <dc:creator>Eduardo Goldani</dc:creator>
  <cp:lastModifiedBy>Luis Alcides De Boni</cp:lastModifiedBy>
  <cp:revision>28</cp:revision>
  <dcterms:modified xsi:type="dcterms:W3CDTF">2020-09-24T21:28:08Z</dcterms:modified>
</cp:coreProperties>
</file>